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3"/>
  </p:notesMasterIdLst>
  <p:sldIdLst>
    <p:sldId id="360" r:id="rId2"/>
    <p:sldId id="334" r:id="rId3"/>
    <p:sldId id="339" r:id="rId4"/>
    <p:sldId id="355" r:id="rId5"/>
    <p:sldId id="356" r:id="rId6"/>
    <p:sldId id="256" r:id="rId7"/>
    <p:sldId id="322" r:id="rId8"/>
    <p:sldId id="340" r:id="rId9"/>
    <p:sldId id="344" r:id="rId10"/>
    <p:sldId id="345" r:id="rId11"/>
    <p:sldId id="341" r:id="rId12"/>
    <p:sldId id="346" r:id="rId13"/>
    <p:sldId id="347" r:id="rId14"/>
    <p:sldId id="342" r:id="rId15"/>
    <p:sldId id="348" r:id="rId16"/>
    <p:sldId id="349" r:id="rId17"/>
    <p:sldId id="343" r:id="rId18"/>
    <p:sldId id="350" r:id="rId19"/>
    <p:sldId id="351" r:id="rId20"/>
    <p:sldId id="361" r:id="rId21"/>
    <p:sldId id="336" r:id="rId22"/>
    <p:sldId id="352" r:id="rId23"/>
    <p:sldId id="359" r:id="rId24"/>
    <p:sldId id="353" r:id="rId25"/>
    <p:sldId id="357" r:id="rId26"/>
    <p:sldId id="358" r:id="rId27"/>
    <p:sldId id="337" r:id="rId28"/>
    <p:sldId id="259" r:id="rId29"/>
    <p:sldId id="327" r:id="rId30"/>
    <p:sldId id="328" r:id="rId31"/>
    <p:sldId id="268" r:id="rId32"/>
  </p:sldIdLst>
  <p:sldSz cx="12161838" cy="6858000"/>
  <p:notesSz cx="6858000" cy="9144000"/>
  <p:embeddedFontLst>
    <p:embeddedFont>
      <p:font typeface="Aachen" panose="02020500000000000000" charset="0"/>
      <p:bold r:id="rId34"/>
    </p:embeddedFont>
    <p:embeddedFont>
      <p:font typeface="Arial Rounded MT Bold" panose="020F0704030504030204" pitchFamily="34" charset="0"/>
      <p:regular r:id="rId35"/>
    </p:embeddedFont>
    <p:embeddedFont>
      <p:font typeface="Arial-Rounded" panose="020B0500000000000000" charset="0"/>
      <p:regular r:id="rId36"/>
    </p:embeddedFont>
    <p:embeddedFont>
      <p:font typeface="Bebas Neue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Fredoka One" panose="020B0604020202020204" charset="0"/>
      <p:regular r:id="rId42"/>
    </p:embeddedFont>
    <p:embeddedFont>
      <p:font typeface="Hammersmith One" panose="020B0604020202020204" charset="0"/>
      <p:regular r:id="rId43"/>
    </p:embeddedFont>
    <p:embeddedFont>
      <p:font typeface="HP001 4 hàng" panose="020B0603050302020204" pitchFamily="34" charset="0"/>
      <p:regular r:id="rId44"/>
      <p:bold r:id="rId45"/>
    </p:embeddedFont>
    <p:embeddedFont>
      <p:font typeface="Quicksand Medium" panose="020B0604020202020204" charset="0"/>
      <p:regular r:id="rId46"/>
      <p:bold r:id="rId47"/>
    </p:embeddedFont>
    <p:embeddedFont>
      <p:font typeface="Quicksand SemiBold" panose="020B0604020202020204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53" autoAdjust="0"/>
  </p:normalViewPr>
  <p:slideViewPr>
    <p:cSldViewPr>
      <p:cViewPr varScale="1">
        <p:scale>
          <a:sx n="45" d="100"/>
          <a:sy n="45" d="100"/>
        </p:scale>
        <p:origin x="904" y="1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35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89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3448839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3389402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Giáo viên giáo dục kĩ năng cho HS qua từng HĐ của mỗi người (đọc kĩ SGV)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nào</a:t>
            </a:r>
            <a:r>
              <a:rPr lang="en-US" baseline="0"/>
              <a:t> viết nhanh trong vòng 2 phút sẽ là bạn chiến thắng và đc cộng điểm thi đua hoặc nhận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8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cho HS chơi truyền điện, 1 HS nêu 1 sự vật sau đó HS tự gọi 1 hs tiếp theo.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HS trả lời xong thì GV qua slide sau chiếu kết quả và KL kiến thức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HDHS nói</a:t>
            </a:r>
          </a:p>
        </p:txBody>
      </p:sp>
    </p:spTree>
    <p:extLst>
      <p:ext uri="{BB962C8B-B14F-4D97-AF65-F5344CB8AC3E}">
        <p14:creationId xmlns:p14="http://schemas.microsoft.com/office/powerpoint/2010/main" val="14941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cho HS chơi truyền điện, 1 HS nêu 1 sự vật sau đó HS tự gọi 1 hs tiếp theo.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HS trả lời xong thì GV qua slide sau chiếu kết quả và KL kiến thức</a:t>
            </a:r>
          </a:p>
        </p:txBody>
      </p:sp>
    </p:spTree>
    <p:extLst>
      <p:ext uri="{BB962C8B-B14F-4D97-AF65-F5344CB8AC3E}">
        <p14:creationId xmlns:p14="http://schemas.microsoft.com/office/powerpoint/2010/main" val="57615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cho HS chơi truyền điện, 1 HS nêu 1 sự vật sau đó HS tự gọi 1 hs tiếp theo.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HS trả lời xong thì GV qua slide sau chiếu kết quả và KL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331201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cho HS chơi truyền điện, 1 HS nêu 1 sự vật sau đó HS tự gọi 1 hs tiếp theo.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HS trả lời xong thì GV qua slide sau chiếu kết quả và KL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42362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13135" y="22276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44028" y="3890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900171" y="3134020"/>
            <a:ext cx="9259520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5304879" y="3485746"/>
            <a:ext cx="8853889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746599" y="3375012"/>
            <a:ext cx="8212110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745779" y="3686918"/>
            <a:ext cx="7852362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63594" y="1629351"/>
            <a:ext cx="683465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82108" y="4761800"/>
            <a:ext cx="5797622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6474" y="3301502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3573" y="340063"/>
            <a:ext cx="1981731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34741" y="1606305"/>
            <a:ext cx="891787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5975" y="3175871"/>
            <a:ext cx="652020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56588" y="1606300"/>
            <a:ext cx="7264783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72811" y="3236000"/>
            <a:ext cx="5832336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2647557" y="26075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9"/>
          <p:cNvSpPr/>
          <p:nvPr/>
        </p:nvSpPr>
        <p:spPr>
          <a:xfrm flipH="1">
            <a:off x="-4880995" y="4367700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9"/>
          <p:cNvSpPr/>
          <p:nvPr/>
        </p:nvSpPr>
        <p:spPr>
          <a:xfrm flipH="1">
            <a:off x="5520467" y="3116969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9"/>
          <p:cNvSpPr/>
          <p:nvPr/>
        </p:nvSpPr>
        <p:spPr>
          <a:xfrm flipH="1">
            <a:off x="5851706" y="3260583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9797583" y="620865"/>
            <a:ext cx="652034" cy="474539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10781612" y="1488521"/>
            <a:ext cx="652020" cy="811748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597748" y="476063"/>
            <a:ext cx="955615" cy="47454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754533" y="4367705"/>
            <a:ext cx="652020" cy="811748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10105605" y="5977868"/>
            <a:ext cx="2210227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2042302" y="776001"/>
            <a:ext cx="1305143" cy="712529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1192892" y="4196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2441867" y="-3679619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8067937" y="5299585"/>
            <a:ext cx="2564002" cy="1690153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1246475" y="3301501"/>
            <a:ext cx="7515524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0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10611556" y="250063"/>
            <a:ext cx="1478735" cy="1927835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3024528" y="5844037"/>
            <a:ext cx="795169" cy="601263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6268840" y="6144667"/>
            <a:ext cx="741949" cy="375535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10577796" y="5474703"/>
            <a:ext cx="795169" cy="601263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8445489" y="359001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3846727" y="226005"/>
            <a:ext cx="891787" cy="584699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841647" y="357068"/>
            <a:ext cx="1305143" cy="712529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60" r:id="rId5"/>
    <p:sldLayoutId id="2147483675" r:id="rId6"/>
    <p:sldLayoutId id="214748367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1179" y="8483"/>
            <a:ext cx="10894267" cy="6841034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6392" y="168532"/>
            <a:ext cx="10894265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i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buClrTx/>
              <a:defRPr/>
            </a:pPr>
            <a:r>
              <a:rPr lang="en-US" altLang="en-US" sz="3791" b="1" kern="120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Thứ năm </a:t>
            </a:r>
            <a:r>
              <a:rPr lang="en-US" altLang="en-US" sz="3791" b="1" kern="120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ngày</a:t>
            </a:r>
            <a:r>
              <a:rPr lang="en-US" altLang="en-US" sz="3791" b="1" kern="120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en-US" sz="3791" b="1">
                <a:solidFill>
                  <a:srgbClr val="7030A0"/>
                </a:solidFill>
                <a:latin typeface="HP001 4 hàng" pitchFamily="34" charset="0"/>
                <a:ea typeface="+mn-ea"/>
              </a:rPr>
              <a:t>20</a:t>
            </a:r>
            <a:r>
              <a:rPr lang="en-US" altLang="en-US" sz="3791" b="1" kern="120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791" b="1" kern="1200" err="1">
                <a:solidFill>
                  <a:srgbClr val="7030A0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3791" b="1" kern="120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háng</a:t>
            </a:r>
            <a:r>
              <a:rPr lang="en-US" altLang="en-US" sz="3791" b="1" kern="120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1 </a:t>
            </a:r>
            <a:r>
              <a:rPr lang="en-US" altLang="en-US" sz="3791" b="1" kern="120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năm</a:t>
            </a:r>
            <a:r>
              <a:rPr lang="en-US" altLang="en-US" sz="3791" b="1" kern="120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2022</a:t>
            </a: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77528" y="1070729"/>
            <a:ext cx="4434450" cy="4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T</a:t>
            </a:r>
            <a:r>
              <a:rPr lang="el-GR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Θ</a:t>
            </a:r>
            <a:r>
              <a:rPr lang="en-US" altLang="en-US" sz="3791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Ğng</a:t>
            </a: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V</a:t>
            </a:r>
            <a:r>
              <a:rPr lang="el-GR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Η</a:t>
            </a: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İt</a:t>
            </a:r>
            <a:r>
              <a:rPr lang="el-GR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204119" y="1828800"/>
            <a:ext cx="10295933" cy="4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Mở rộng vốn từ về các mùa. </a:t>
            </a: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33E26763-3367-49AF-AE15-620A7EEFD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166" y="2513275"/>
            <a:ext cx="10295933" cy="4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Dấu chấm, dấu chấm hỏi.</a:t>
            </a: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1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67B88-3860-4D3F-8367-846770B8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Lạc lối giữa mùa hoa xuân">
            <a:extLst>
              <a:ext uri="{FF2B5EF4-FFF2-40B4-BE49-F238E27FC236}">
                <a16:creationId xmlns:a16="http://schemas.microsoft.com/office/drawing/2014/main" id="{114E1D6F-CF70-4FD2-AFA5-6C6E0F2B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0"/>
            <a:ext cx="10329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3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239984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tên mùa và đặc điểm của các mùa ở miền Bắc.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6883" y="5832592"/>
            <a:ext cx="2968072" cy="52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hè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0CF30-6E9F-41E1-A632-1C9117879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291" t="-1146" r="-14" b="50315"/>
          <a:stretch/>
        </p:blipFill>
        <p:spPr>
          <a:xfrm>
            <a:off x="2880519" y="1264851"/>
            <a:ext cx="5809421" cy="42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19BB-9080-4B62-A848-08160C91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ảnh mùa hè sôi động, nóng bỏng và tràn đầy sức sống">
            <a:extLst>
              <a:ext uri="{FF2B5EF4-FFF2-40B4-BE49-F238E27FC236}">
                <a16:creationId xmlns:a16="http://schemas.microsoft.com/office/drawing/2014/main" id="{8E5EBFA7-7E7A-4BCA-8B99-DB54D2A3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56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576D-1FB1-4A13-96C4-5FB8A57D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iới trẻ Sài Gòn truyền tai nhau trải nghiệm &amp;quot;con đường mùa hè&amp;quot; đẹp nhất  thành phố biển Vũng Tàu - Báo Người lao động">
            <a:extLst>
              <a:ext uri="{FF2B5EF4-FFF2-40B4-BE49-F238E27FC236}">
                <a16:creationId xmlns:a16="http://schemas.microsoft.com/office/drawing/2014/main" id="{71D465CE-43DA-4986-9F2D-80A4BBFFA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8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239984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tên mùa và đặc điểm của các mùa ở miền Bắc.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099719" y="5854416"/>
            <a:ext cx="296807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thu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0CF30-6E9F-41E1-A632-1C9117879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68" t="49997" r="58209" b="-828"/>
          <a:stretch/>
        </p:blipFill>
        <p:spPr>
          <a:xfrm>
            <a:off x="2880519" y="1428412"/>
            <a:ext cx="5809421" cy="42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8201-976E-4504-8784-C434E29D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hu xưa Hà Nội có nhớ | VIETRAVEL">
            <a:extLst>
              <a:ext uri="{FF2B5EF4-FFF2-40B4-BE49-F238E27FC236}">
                <a16:creationId xmlns:a16="http://schemas.microsoft.com/office/drawing/2014/main" id="{7F710958-8F62-44BD-8811-71F17D19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9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0775-E721-40F2-B491-094FDC14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Góc phố cổ Hà nội vào mùa thu">
            <a:extLst>
              <a:ext uri="{FF2B5EF4-FFF2-40B4-BE49-F238E27FC236}">
                <a16:creationId xmlns:a16="http://schemas.microsoft.com/office/drawing/2014/main" id="{08C320DC-DF42-4B2C-A2CF-DF5C99F64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0"/>
            <a:ext cx="10334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àng cây bờ hồ Hà nội vào thu">
            <a:extLst>
              <a:ext uri="{FF2B5EF4-FFF2-40B4-BE49-F238E27FC236}">
                <a16:creationId xmlns:a16="http://schemas.microsoft.com/office/drawing/2014/main" id="{73A8BF8E-942F-44E4-9A72-1FA7CEEB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239984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tên mùa và đặc điểm của các mùa ở miền Bắc.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6883" y="5854416"/>
            <a:ext cx="296807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đông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0CF30-6E9F-41E1-A632-1C9117879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756" t="49997" r="521" b="-828"/>
          <a:stretch/>
        </p:blipFill>
        <p:spPr>
          <a:xfrm>
            <a:off x="2880519" y="1428412"/>
            <a:ext cx="5809421" cy="42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6A7E1-5463-4F7F-A049-40118738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ua dong Ha Noi anh 3">
            <a:extLst>
              <a:ext uri="{FF2B5EF4-FFF2-40B4-BE49-F238E27FC236}">
                <a16:creationId xmlns:a16="http://schemas.microsoft.com/office/drawing/2014/main" id="{D307044B-2F2C-4245-9FE9-84746C39D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0"/>
            <a:ext cx="10239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49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0754-DB53-494B-9929-77CD1B26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Mãn nhãn cảnh đẹp tuyết rơi ở Sapa 2021 - Vntrip.vn">
            <a:extLst>
              <a:ext uri="{FF2B5EF4-FFF2-40B4-BE49-F238E27FC236}">
                <a16:creationId xmlns:a16="http://schemas.microsoft.com/office/drawing/2014/main" id="{41FA2395-7AE6-47EC-BDB4-6A6200A03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0"/>
            <a:ext cx="11356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7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96553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1179" y="8483"/>
            <a:ext cx="10894267" cy="6841034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6392" y="168532"/>
            <a:ext cx="10894265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i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buClrTx/>
              <a:defRPr/>
            </a:pPr>
            <a:r>
              <a:rPr lang="en-US" altLang="en-US" sz="3791" b="1" kern="120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 Bài 1</a:t>
            </a: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79F6CFE9-8E29-4A26-BA43-8F4A1B6DA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5281" y="914400"/>
            <a:ext cx="13270727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i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buClrTx/>
              <a:defRPr/>
            </a:pPr>
            <a:r>
              <a:rPr lang="en-US" altLang="en-US" sz="3791" b="1" kern="120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 1 – mùa xuân : ấm áp, nắng nhẹ, cây cối đâm  </a:t>
            </a: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C07F2E9C-30C8-4221-8384-89508544B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0135" y="5244240"/>
            <a:ext cx="13734654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i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buClrTx/>
              <a:defRPr/>
            </a:pPr>
            <a:r>
              <a:rPr lang="en-US" altLang="en-US" sz="3791" b="1" kern="120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 4 – mùa đông: lạnh, hanh khô, rét buốt, ít mưa</a:t>
            </a: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4BFC448-0527-473F-9F2E-7F4E5702F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77281" y="1630769"/>
            <a:ext cx="13270727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i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buClrTx/>
              <a:defRPr/>
            </a:pPr>
            <a:r>
              <a:rPr lang="en-US" altLang="en-US" sz="3791" b="1" kern="120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 chồi nảy lộc, có nhiều hoa nở…</a:t>
            </a: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46C41E31-069F-48B3-AA39-C19E01E8C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67681" y="2365812"/>
            <a:ext cx="13929519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i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buClrTx/>
              <a:defRPr/>
            </a:pPr>
            <a:r>
              <a:rPr lang="en-US" altLang="en-US" sz="3791" b="1" kern="120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2 – mùa hè : nóng bức, oi ả, nắng gắt, chói chang </a:t>
            </a: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DDF7461B-540C-459E-9F76-B85A9B734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01887" y="3082181"/>
            <a:ext cx="13270727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i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buClrTx/>
              <a:defRPr/>
            </a:pPr>
            <a:r>
              <a:rPr lang="en-US" altLang="en-US" sz="3791" b="1" kern="120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 cây lá xanh, nhiều hoa quả…</a:t>
            </a: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6803E143-DA96-4357-996D-5D7956063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9425" y="3793174"/>
            <a:ext cx="13929519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i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buClrTx/>
              <a:defRPr/>
            </a:pPr>
            <a:r>
              <a:rPr lang="en-US" altLang="en-US" sz="3791" b="1" kern="120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3 – mùa thu : se se lạnh, bầu trời trong xanh,  </a:t>
            </a: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0BC1FF85-EA31-4E19-9E2C-131310A84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48681" y="4518707"/>
            <a:ext cx="13929519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i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791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buClrTx/>
              <a:defRPr/>
            </a:pPr>
            <a:r>
              <a:rPr lang="en-US" altLang="en-US" sz="3791" b="1" kern="120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nắng nhẹ, gió nhẹ, một số cây rụng lá, lá úa vàng.</a:t>
            </a:r>
            <a:endParaRPr lang="en-US" altLang="en-US" sz="3791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E3D429F4-B506-4504-8047-25A396BF1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74073" y="5972427"/>
            <a:ext cx="14984391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600" b="1" i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6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6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defTabSz="1312748">
              <a:spcAft>
                <a:spcPts val="748"/>
              </a:spcAft>
              <a:buClrTx/>
              <a:defRPr/>
            </a:pPr>
            <a:r>
              <a:rPr lang="en-US" altLang="en-US" sz="36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600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600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600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600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spcAft>
                <a:spcPts val="748"/>
              </a:spcAft>
              <a:buClrTx/>
              <a:defRPr/>
            </a:pPr>
            <a:endParaRPr lang="en-US" altLang="en-US" sz="3600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  <a:p>
            <a:pPr defTabSz="1312748">
              <a:buClrTx/>
              <a:defRPr/>
            </a:pPr>
            <a:r>
              <a:rPr lang="en-US" altLang="en-US" sz="3600" b="1" kern="120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                mưa phùn gió bấc, trời u ám, cây trụi lá, khẳng khiu…</a:t>
            </a:r>
            <a:endParaRPr lang="en-US" altLang="en-US" sz="3600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89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0" grpId="0"/>
      <p:bldP spid="16" grpId="0"/>
      <p:bldP spid="17" grpId="0"/>
      <p:bldP spid="18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9718" y="685800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685800"/>
            <a:ext cx="1135762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Nêu tên mùa và đặc điểm của các mùa ở miền Nam.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4D9AE-3CD8-407C-8A24-E90902A03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19" y="1969817"/>
            <a:ext cx="1056640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48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9718" y="685800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685800"/>
            <a:ext cx="1135762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Nêu tên mùa và đặc điểm của các mùa ở miền Nam.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4D9AE-3CD8-407C-8A24-E90902A03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3" r="50240"/>
          <a:stretch/>
        </p:blipFill>
        <p:spPr>
          <a:xfrm>
            <a:off x="2520573" y="1676400"/>
            <a:ext cx="7120691" cy="4038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050771D-E11A-4B24-A0BB-E0B7E15928CB}"/>
              </a:ext>
            </a:extLst>
          </p:cNvPr>
          <p:cNvSpPr txBox="1">
            <a:spLocks/>
          </p:cNvSpPr>
          <p:nvPr/>
        </p:nvSpPr>
        <p:spPr>
          <a:xfrm>
            <a:off x="4596882" y="5790400"/>
            <a:ext cx="296807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mưa</a:t>
            </a:r>
          </a:p>
        </p:txBody>
      </p:sp>
    </p:spTree>
    <p:extLst>
      <p:ext uri="{BB962C8B-B14F-4D97-AF65-F5344CB8AC3E}">
        <p14:creationId xmlns:p14="http://schemas.microsoft.com/office/powerpoint/2010/main" val="331059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844F-7723-41D4-A138-EBE8B1AC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ạp bút: Mưa cao nguyên - Báo Gia Lai điện tử - Tin nhanh - Chính xác">
            <a:extLst>
              <a:ext uri="{FF2B5EF4-FFF2-40B4-BE49-F238E27FC236}">
                <a16:creationId xmlns:a16="http://schemas.microsoft.com/office/drawing/2014/main" id="{8EE0B265-22E6-4FC7-94DE-B870F247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214313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87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9718" y="685800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685800"/>
            <a:ext cx="1135762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Nêu tên mùa và đặc điểm của các mùa ở miền Nam.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4D9AE-3CD8-407C-8A24-E90902A03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97" t="-1867" r="1386" b="1867"/>
          <a:stretch/>
        </p:blipFill>
        <p:spPr>
          <a:xfrm>
            <a:off x="2520573" y="1676400"/>
            <a:ext cx="7120691" cy="4038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050771D-E11A-4B24-A0BB-E0B7E15928CB}"/>
              </a:ext>
            </a:extLst>
          </p:cNvPr>
          <p:cNvSpPr txBox="1">
            <a:spLocks/>
          </p:cNvSpPr>
          <p:nvPr/>
        </p:nvSpPr>
        <p:spPr>
          <a:xfrm>
            <a:off x="4596883" y="5790400"/>
            <a:ext cx="296807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khô</a:t>
            </a:r>
          </a:p>
        </p:txBody>
      </p:sp>
    </p:spTree>
    <p:extLst>
      <p:ext uri="{BB962C8B-B14F-4D97-AF65-F5344CB8AC3E}">
        <p14:creationId xmlns:p14="http://schemas.microsoft.com/office/powerpoint/2010/main" val="23289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B735F-2905-468A-AC5B-217F6916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85B6A78-D30E-4F1B-9B30-DDC17DE8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093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A291-5257-4B4A-A1DC-B29CB241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66F8503-D62A-44B1-82BD-3022AA4AB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781"/>
            <a:ext cx="12161838" cy="629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85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119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766" y="239984"/>
            <a:ext cx="11037747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dấu chấm hoặc dấu chấm hỏi thay cho ô vuông.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BB3AB6-3FA6-4B59-9466-9FF3617EE0B5}"/>
              </a:ext>
            </a:extLst>
          </p:cNvPr>
          <p:cNvSpPr/>
          <p:nvPr/>
        </p:nvSpPr>
        <p:spPr>
          <a:xfrm>
            <a:off x="1002911" y="990600"/>
            <a:ext cx="11124001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Ở miền Bắc, mùa nào trời lạnh</a:t>
            </a:r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7F6863-1DB5-4D62-A309-780358418EC8}"/>
              </a:ext>
            </a:extLst>
          </p:cNvPr>
          <p:cNvSpPr/>
          <p:nvPr/>
        </p:nvSpPr>
        <p:spPr>
          <a:xfrm>
            <a:off x="1002911" y="1637383"/>
            <a:ext cx="11124001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Ở miền Bắc, mùa đông trời lạnh</a:t>
            </a:r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C0F89F-113A-435D-AF7C-DC41B863705B}"/>
              </a:ext>
            </a:extLst>
          </p:cNvPr>
          <p:cNvSpPr/>
          <p:nvPr/>
        </p:nvSpPr>
        <p:spPr>
          <a:xfrm>
            <a:off x="1002911" y="2886652"/>
            <a:ext cx="11124001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Ở miền Nam, mưa nhiều vào mùa nào</a:t>
            </a:r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24A002-65CB-40B7-B0B4-93D291FAF37E}"/>
              </a:ext>
            </a:extLst>
          </p:cNvPr>
          <p:cNvSpPr/>
          <p:nvPr/>
        </p:nvSpPr>
        <p:spPr>
          <a:xfrm>
            <a:off x="1002911" y="3533435"/>
            <a:ext cx="11124001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Ở miền Nam, nắng nhiều vào mùa khô</a:t>
            </a:r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6B8A7B-D548-4BAC-BA24-64B267716FEF}"/>
              </a:ext>
            </a:extLst>
          </p:cNvPr>
          <p:cNvSpPr/>
          <p:nvPr/>
        </p:nvSpPr>
        <p:spPr>
          <a:xfrm>
            <a:off x="1002911" y="4791652"/>
            <a:ext cx="11124001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Sau cơn mưa, cây cối như thế nào</a:t>
            </a:r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A851FC-5825-443E-A1FB-ADBE85AF61A4}"/>
              </a:ext>
            </a:extLst>
          </p:cNvPr>
          <p:cNvSpPr/>
          <p:nvPr/>
        </p:nvSpPr>
        <p:spPr>
          <a:xfrm>
            <a:off x="1002911" y="5438435"/>
            <a:ext cx="11124001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Sau cơn mưa, cây cối tốt tươi</a:t>
            </a:r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9BD77B48-CBCE-4DA0-BF37-CF969FB47EBE}"/>
              </a:ext>
            </a:extLst>
          </p:cNvPr>
          <p:cNvSpPr/>
          <p:nvPr/>
        </p:nvSpPr>
        <p:spPr>
          <a:xfrm>
            <a:off x="7147719" y="1238674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1115A766-0AE6-4DEC-8C5D-0B0035D8A25D}"/>
              </a:ext>
            </a:extLst>
          </p:cNvPr>
          <p:cNvSpPr/>
          <p:nvPr/>
        </p:nvSpPr>
        <p:spPr>
          <a:xfrm>
            <a:off x="7909719" y="1928302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D671C63B-6B2E-40E5-8BB2-2D4A72B53E6A}"/>
              </a:ext>
            </a:extLst>
          </p:cNvPr>
          <p:cNvSpPr/>
          <p:nvPr/>
        </p:nvSpPr>
        <p:spPr>
          <a:xfrm>
            <a:off x="9128919" y="3076235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15">
            <a:extLst>
              <a:ext uri="{FF2B5EF4-FFF2-40B4-BE49-F238E27FC236}">
                <a16:creationId xmlns:a16="http://schemas.microsoft.com/office/drawing/2014/main" id="{FF7AF97C-E851-4A88-AA36-1F2B9B3F815A}"/>
              </a:ext>
            </a:extLst>
          </p:cNvPr>
          <p:cNvSpPr/>
          <p:nvPr/>
        </p:nvSpPr>
        <p:spPr>
          <a:xfrm>
            <a:off x="9216196" y="3769549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CECAAB55-E67A-4996-BD11-5F80534C9FFA}"/>
              </a:ext>
            </a:extLst>
          </p:cNvPr>
          <p:cNvSpPr/>
          <p:nvPr/>
        </p:nvSpPr>
        <p:spPr>
          <a:xfrm>
            <a:off x="8426901" y="4968034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27B82963-DC60-4460-BC1B-72805268D546}"/>
              </a:ext>
            </a:extLst>
          </p:cNvPr>
          <p:cNvSpPr/>
          <p:nvPr/>
        </p:nvSpPr>
        <p:spPr>
          <a:xfrm>
            <a:off x="7401044" y="5742544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2256623" y="732567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2256623" y="1737236"/>
            <a:ext cx="7264783" cy="16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41995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4157291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4176177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3962473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3983156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4005666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3986780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897667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3908940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3916587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3912963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45713" y="2747167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66306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81517" y="909268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4553" y="4114800"/>
            <a:ext cx="9736531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 nhiều, ban ngày trời nóng, mưa rất ít.</a:t>
            </a:r>
            <a:endParaRPr lang="vi-VN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4552" y="5334000"/>
            <a:ext cx="9736531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Ấm áp, nắng nhẹ.</a:t>
            </a:r>
            <a:endParaRPr lang="vi-VN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92" y="417473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976" y="5404300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74553" y="2895600"/>
            <a:ext cx="9736531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Mưa nhiều, mát mẻ.</a:t>
            </a:r>
            <a:endParaRPr lang="vi-VN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008" y="2972555"/>
            <a:ext cx="807556" cy="7783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74552" y="669905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khô ở miền Nam </a:t>
            </a:r>
          </a:p>
          <a:p>
            <a:pPr algn="ctr"/>
            <a:r>
              <a:rPr lang="en-US" sz="4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đặc điểm gì?</a:t>
            </a:r>
            <a:endParaRPr lang="en-US" sz="4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33"/>
          <p:cNvSpPr txBox="1">
            <a:spLocks/>
          </p:cNvSpPr>
          <p:nvPr/>
        </p:nvSpPr>
        <p:spPr>
          <a:xfrm>
            <a:off x="2880519" y="685800"/>
            <a:ext cx="6834650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800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  <a:endParaRPr lang="vi-VN" sz="8000">
              <a:solidFill>
                <a:schemeClr val="tx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Google Shape;585;p33"/>
          <p:cNvSpPr txBox="1">
            <a:spLocks/>
          </p:cNvSpPr>
          <p:nvPr/>
        </p:nvSpPr>
        <p:spPr>
          <a:xfrm>
            <a:off x="1069568" y="2491800"/>
            <a:ext cx="10006612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8800" b="1"/>
              <a:t>GIẢI CÂU ĐỐ</a:t>
            </a:r>
            <a:endParaRPr lang="vi-VN" sz="8800" b="1"/>
          </a:p>
        </p:txBody>
      </p:sp>
    </p:spTree>
    <p:extLst>
      <p:ext uri="{BB962C8B-B14F-4D97-AF65-F5344CB8AC3E}">
        <p14:creationId xmlns:p14="http://schemas.microsoft.com/office/powerpoint/2010/main" val="6603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9922" y="2659849"/>
            <a:ext cx="10710184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000">
                <a:latin typeface="+mj-lt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Lạnh, khô hanh, rét buốt, trời u ám.</a:t>
            </a:r>
            <a:endParaRPr lang="vi-VN" sz="40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9922" y="5158029"/>
            <a:ext cx="10710184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C. Nóng bức, có mưa rào.</a:t>
            </a:r>
            <a:endParaRPr lang="en-US" sz="40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822" y="2761873"/>
            <a:ext cx="798097" cy="782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363" y="5163010"/>
            <a:ext cx="807556" cy="7783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9922" y="3881979"/>
            <a:ext cx="10710184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Se lạnh, bầu trời trong xanh, nắng nhẹ.</a:t>
            </a:r>
            <a:endParaRPr lang="en-US" sz="40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363" y="3940541"/>
            <a:ext cx="807556" cy="7783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23119" y="304800"/>
            <a:ext cx="10723918" cy="1784906"/>
          </a:xfrm>
          <a:prstGeom prst="rect">
            <a:avLst/>
          </a:prstGeom>
          <a:solidFill>
            <a:srgbClr val="FFFFFF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5400" b="1">
                <a:latin typeface="+mj-lt"/>
                <a:ea typeface="Arial-Rounded" pitchFamily="34" charset="0"/>
                <a:cs typeface="Arial-Rounded" pitchFamily="34" charset="0"/>
              </a:rPr>
              <a:t>Đâu là đặc điểm thời tiết </a:t>
            </a:r>
          </a:p>
          <a:p>
            <a:pPr algn="ctr"/>
            <a:r>
              <a:rPr lang="en-US" sz="5400" b="1">
                <a:latin typeface="+mj-lt"/>
                <a:ea typeface="Arial-Rounded" pitchFamily="34" charset="0"/>
                <a:cs typeface="Arial-Rounded" pitchFamily="34" charset="0"/>
              </a:rPr>
              <a:t>mùa đông ở miền Bắc?</a:t>
            </a:r>
            <a:endParaRPr lang="en-US" sz="5400" b="1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4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2111231" y="917334"/>
            <a:ext cx="8122509" cy="477294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2661610" y="1323054"/>
            <a:ext cx="6876147" cy="337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1165857" y="3321664"/>
            <a:ext cx="2449556" cy="3372413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33">
            <a:extLst>
              <a:ext uri="{FF2B5EF4-FFF2-40B4-BE49-F238E27FC236}">
                <a16:creationId xmlns:a16="http://schemas.microsoft.com/office/drawing/2014/main" id="{19955342-BB1B-4921-8D5C-16988E534537}"/>
              </a:ext>
            </a:extLst>
          </p:cNvPr>
          <p:cNvSpPr txBox="1">
            <a:spLocks/>
          </p:cNvSpPr>
          <p:nvPr/>
        </p:nvSpPr>
        <p:spPr>
          <a:xfrm>
            <a:off x="243844" y="685800"/>
            <a:ext cx="12108000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480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gì gió rét căm căm</a:t>
            </a:r>
          </a:p>
          <a:p>
            <a:pPr algn="ctr">
              <a:spcAft>
                <a:spcPts val="1331"/>
              </a:spcAft>
            </a:pPr>
            <a:r>
              <a:rPr lang="en-US" sz="480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học bé phải quằng khăn, đi giày?</a:t>
            </a:r>
            <a:endParaRPr lang="vi-VN" sz="4800">
              <a:solidFill>
                <a:schemeClr val="tx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Google Shape;585;p33">
            <a:extLst>
              <a:ext uri="{FF2B5EF4-FFF2-40B4-BE49-F238E27FC236}">
                <a16:creationId xmlns:a16="http://schemas.microsoft.com/office/drawing/2014/main" id="{474D69E1-FC48-4527-A809-677836113083}"/>
              </a:ext>
            </a:extLst>
          </p:cNvPr>
          <p:cNvSpPr txBox="1">
            <a:spLocks/>
          </p:cNvSpPr>
          <p:nvPr/>
        </p:nvSpPr>
        <p:spPr>
          <a:xfrm>
            <a:off x="3473608" y="3276600"/>
            <a:ext cx="5648471" cy="18168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480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 án: mùa đông</a:t>
            </a:r>
            <a:endParaRPr lang="vi-VN" sz="4800">
              <a:solidFill>
                <a:schemeClr val="tx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33">
            <a:extLst>
              <a:ext uri="{FF2B5EF4-FFF2-40B4-BE49-F238E27FC236}">
                <a16:creationId xmlns:a16="http://schemas.microsoft.com/office/drawing/2014/main" id="{19955342-BB1B-4921-8D5C-16988E534537}"/>
              </a:ext>
            </a:extLst>
          </p:cNvPr>
          <p:cNvSpPr txBox="1">
            <a:spLocks/>
          </p:cNvSpPr>
          <p:nvPr/>
        </p:nvSpPr>
        <p:spPr>
          <a:xfrm>
            <a:off x="243844" y="685800"/>
            <a:ext cx="12108000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44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Mùa gì cho lá xanh cây.</a:t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44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Cho bé thêm tuổi má hây hây hồng?</a:t>
            </a:r>
            <a:endParaRPr lang="vi-VN" sz="4800">
              <a:solidFill>
                <a:schemeClr val="tx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Google Shape;585;p33">
            <a:extLst>
              <a:ext uri="{FF2B5EF4-FFF2-40B4-BE49-F238E27FC236}">
                <a16:creationId xmlns:a16="http://schemas.microsoft.com/office/drawing/2014/main" id="{474D69E1-FC48-4527-A809-677836113083}"/>
              </a:ext>
            </a:extLst>
          </p:cNvPr>
          <p:cNvSpPr txBox="1">
            <a:spLocks/>
          </p:cNvSpPr>
          <p:nvPr/>
        </p:nvSpPr>
        <p:spPr>
          <a:xfrm>
            <a:off x="3473608" y="3276600"/>
            <a:ext cx="5648471" cy="18168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480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 án: mùa xuân</a:t>
            </a:r>
            <a:endParaRPr lang="vi-VN" sz="4800">
              <a:solidFill>
                <a:schemeClr val="tx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3672359" y="4061913"/>
            <a:ext cx="4817253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33"/>
          <p:cNvSpPr txBox="1">
            <a:spLocks noGrp="1"/>
          </p:cNvSpPr>
          <p:nvPr>
            <p:ph type="ctrTitle"/>
          </p:nvPr>
        </p:nvSpPr>
        <p:spPr>
          <a:xfrm>
            <a:off x="1077679" y="1183352"/>
            <a:ext cx="10006612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spcAft>
                <a:spcPts val="1331"/>
              </a:spcAft>
            </a:pPr>
            <a: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  <a:t>Bài 2: </a:t>
            </a:r>
            <a:b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</a:br>
            <a: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  <a:t>MÙA NƯỚC LŨ</a:t>
            </a:r>
            <a:endParaRPr sz="7200">
              <a:latin typeface="Frankfurter" pitchFamily="2" charset="0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586" name="Google Shape;586;p33"/>
          <p:cNvSpPr txBox="1">
            <a:spLocks noGrp="1"/>
          </p:cNvSpPr>
          <p:nvPr>
            <p:ph type="subTitle" idx="1"/>
          </p:nvPr>
        </p:nvSpPr>
        <p:spPr>
          <a:xfrm>
            <a:off x="4851541" y="4761800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/>
              <a:t>Trang 14</a:t>
            </a:r>
            <a:endParaRPr sz="2800"/>
          </a:p>
        </p:txBody>
      </p:sp>
      <p:sp>
        <p:nvSpPr>
          <p:cNvPr id="587" name="Google Shape;587;p33"/>
          <p:cNvSpPr/>
          <p:nvPr/>
        </p:nvSpPr>
        <p:spPr>
          <a:xfrm>
            <a:off x="9909902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11313833" y="1752471"/>
            <a:ext cx="1496842" cy="1762061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9909874" y="2227621"/>
            <a:ext cx="652020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4287" y="1111894"/>
            <a:ext cx="1932554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53591" y="-886367"/>
            <a:ext cx="1756477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427814" y="3448979"/>
            <a:ext cx="2878110" cy="2946343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9711532" y="4678651"/>
            <a:ext cx="1555311" cy="1321887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7" name="Google Shape;767;p33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 sz="3600">
                <a:latin typeface="Aachen" pitchFamily="18" charset="0"/>
                <a:ea typeface="Aachen" pitchFamily="18" charset="0"/>
                <a:cs typeface="Aachen" pitchFamily="18" charset="0"/>
              </a:rPr>
              <a:t>LUYỆN TẬP</a:t>
            </a:r>
            <a:endParaRPr sz="3600"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239984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tên mùa và đặc điểm của các mùa ở miền Bắc.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0CF30-6E9F-41E1-A632-1C9117879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719" y="1026862"/>
            <a:ext cx="9559547" cy="559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239984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tên mùa và đặc điểm của các mùa ở miền Bắc.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099719" y="5873466"/>
            <a:ext cx="296807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0CF30-6E9F-41E1-A632-1C9117879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9277" b="49169"/>
          <a:stretch/>
        </p:blipFill>
        <p:spPr>
          <a:xfrm>
            <a:off x="2880519" y="1428412"/>
            <a:ext cx="5809421" cy="42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17A0-5A59-4CF0-A4BD-EA195177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ễ hội mùa xuân rộn ràng ở một số quốc gia giữ truyền thống đón Tết Âm lịch  | Thế giới | Tạp chí mặt trận Online">
            <a:extLst>
              <a:ext uri="{FF2B5EF4-FFF2-40B4-BE49-F238E27FC236}">
                <a16:creationId xmlns:a16="http://schemas.microsoft.com/office/drawing/2014/main" id="{EAF89D55-9F94-4683-8B81-035BA94FB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76" y="228600"/>
            <a:ext cx="878608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65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742</Words>
  <Application>Microsoft Office PowerPoint</Application>
  <PresentationFormat>Tùy chỉnh</PresentationFormat>
  <Paragraphs>169</Paragraphs>
  <Slides>31</Slides>
  <Notes>18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46" baseType="lpstr">
      <vt:lpstr>Frankfurter</vt:lpstr>
      <vt:lpstr>Fredoka One</vt:lpstr>
      <vt:lpstr>Arial Rounded MT Bold</vt:lpstr>
      <vt:lpstr>HP001 4 hàng</vt:lpstr>
      <vt:lpstr>Quicksand Medium</vt:lpstr>
      <vt:lpstr>Arial</vt:lpstr>
      <vt:lpstr>Times New Roman</vt:lpstr>
      <vt:lpstr>Quicksand SemiBold</vt:lpstr>
      <vt:lpstr>Aachen</vt:lpstr>
      <vt:lpstr>Arial</vt:lpstr>
      <vt:lpstr>Hammersmith One</vt:lpstr>
      <vt:lpstr>Calibri</vt:lpstr>
      <vt:lpstr>Bebas Neue</vt:lpstr>
      <vt:lpstr>Arial-Rounded</vt:lpstr>
      <vt:lpstr>Fall Vibes Stickers fo Marketing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Bài 2:  MÙA NƯỚC LŨ</vt:lpstr>
      <vt:lpstr>Nói tên mùa và đặc điểm của các mùa ở miền Bắc.</vt:lpstr>
      <vt:lpstr>Nói tên mùa và đặc điểm của các mùa ở miền Bắc.</vt:lpstr>
      <vt:lpstr>Bản trình bày PowerPoint</vt:lpstr>
      <vt:lpstr>Bản trình bày PowerPoint</vt:lpstr>
      <vt:lpstr>Nói tên mùa và đặc điểm của các mùa ở miền Bắc.</vt:lpstr>
      <vt:lpstr>Bản trình bày PowerPoint</vt:lpstr>
      <vt:lpstr>Bản trình bày PowerPoint</vt:lpstr>
      <vt:lpstr>Nói tên mùa và đặc điểm của các mùa ở miền Bắc.</vt:lpstr>
      <vt:lpstr>Bản trình bày PowerPoint</vt:lpstr>
      <vt:lpstr>Bản trình bày PowerPoint</vt:lpstr>
      <vt:lpstr>Nói tên mùa và đặc điểm của các mùa ở miền Bắc.</vt:lpstr>
      <vt:lpstr>Bản trình bày PowerPoint</vt:lpstr>
      <vt:lpstr>Bản trình bày PowerPoint</vt:lpstr>
      <vt:lpstr>Bản trình bày PowerPoint</vt:lpstr>
      <vt:lpstr>Nêu tên mùa và đặc điểm của các mùa ở miền Nam.</vt:lpstr>
      <vt:lpstr>Nêu tên mùa và đặc điểm của các mùa ở miền Nam.</vt:lpstr>
      <vt:lpstr>Bản trình bày PowerPoint</vt:lpstr>
      <vt:lpstr>Nêu tên mùa và đặc điểm của các mùa ở miền Nam.</vt:lpstr>
      <vt:lpstr>Bản trình bày PowerPoint</vt:lpstr>
      <vt:lpstr>Bản trình bày PowerPoint</vt:lpstr>
      <vt:lpstr>Chọn dấu chấm hoặc dấu chấm hỏi thay cho ô vuông.</vt:lpstr>
      <vt:lpstr>Củng cố</vt:lpstr>
      <vt:lpstr>Bản trình bày PowerPoint</vt:lpstr>
      <vt:lpstr>Bản trình bày PowerPoint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Đỗ Thanh Huyền</cp:lastModifiedBy>
  <cp:revision>48</cp:revision>
  <dcterms:modified xsi:type="dcterms:W3CDTF">2022-01-20T03:42:52Z</dcterms:modified>
</cp:coreProperties>
</file>